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3"/>
    <p:restoredTop sz="94627"/>
  </p:normalViewPr>
  <p:slideViewPr>
    <p:cSldViewPr snapToGrid="0" snapToObjects="1">
      <p:cViewPr varScale="1">
        <p:scale>
          <a:sx n="91" d="100"/>
          <a:sy n="91" d="100"/>
        </p:scale>
        <p:origin x="-60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Final algorithm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Mean filter (7x7) - In the future make the filter size scaled to image size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Morphological opening (r=30)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Morphological closing (r=70)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Connected Component Analysis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Hole filling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743000"/>
            <a:ext cx="8520600" cy="200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buSzPct val="100000"/>
              <a:buFont typeface="Source Sans Pro"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2845181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Source Sans Pro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Source Sans Pro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eg"/><Relationship Id="rId5" Type="http://schemas.openxmlformats.org/officeDocument/2006/relationships/image" Target="../media/image20.gif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ancer.org/cancer/skincancer-melanoma/detailedguide/melanoma-skin-cancer-key-statisti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85875" y="648475"/>
            <a:ext cx="8183700" cy="12480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Clr>
                <a:schemeClr val="dk2"/>
              </a:buClr>
              <a:buSzPct val="36666"/>
              <a:buFont typeface="Arial"/>
              <a:buNone/>
            </a:pPr>
            <a:r>
              <a:rPr lang="en" sz="3000" u="sng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Segmentation of Skin Lesions Using Combined Adaptive Thresholding and Connected Component Analysis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85875" y="3766825"/>
            <a:ext cx="8183700" cy="86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2000">
                <a:solidFill>
                  <a:srgbClr val="FFD966"/>
                </a:solidFill>
              </a:rPr>
              <a:t>Johnathan Maynard (jam945) 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000">
                <a:solidFill>
                  <a:srgbClr val="FFD966"/>
                </a:solidFill>
              </a:rPr>
              <a:t>Aswin Raghav Nirmaleswaran (an539) 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000">
                <a:solidFill>
                  <a:srgbClr val="FFD966"/>
                </a:solidFill>
              </a:rPr>
              <a:t>Stephen Schneider (sms675)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652325" y="296925"/>
            <a:ext cx="2078400" cy="4607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0" y="991350"/>
            <a:ext cx="9144000" cy="31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033" y="445929"/>
            <a:ext cx="1771001" cy="13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033" y="1930050"/>
            <a:ext cx="1771001" cy="132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031" y="3368160"/>
            <a:ext cx="1771001" cy="13294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Shape 158"/>
          <p:cNvCxnSpPr>
            <a:stCxn id="157" idx="3"/>
          </p:cNvCxnSpPr>
          <p:nvPr/>
        </p:nvCxnSpPr>
        <p:spPr>
          <a:xfrm>
            <a:off x="3577032" y="4032867"/>
            <a:ext cx="600" cy="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7516" y="1976387"/>
            <a:ext cx="1771001" cy="1329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Shape 160"/>
          <p:cNvCxnSpPr>
            <a:stCxn id="161" idx="3"/>
            <a:endCxn id="162" idx="2"/>
          </p:cNvCxnSpPr>
          <p:nvPr/>
        </p:nvCxnSpPr>
        <p:spPr>
          <a:xfrm>
            <a:off x="5084116" y="2641087"/>
            <a:ext cx="241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3" name="Shape 163"/>
          <p:cNvSpPr txBox="1"/>
          <p:nvPr/>
        </p:nvSpPr>
        <p:spPr>
          <a:xfrm>
            <a:off x="7441125" y="4425125"/>
            <a:ext cx="1543800" cy="4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Output mask</a:t>
            </a:r>
          </a:p>
        </p:txBody>
      </p:sp>
      <p:sp>
        <p:nvSpPr>
          <p:cNvPr id="164" name="Shape 164"/>
          <p:cNvSpPr/>
          <p:nvPr/>
        </p:nvSpPr>
        <p:spPr>
          <a:xfrm>
            <a:off x="25725" y="2246934"/>
            <a:ext cx="1543799" cy="70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Otsu’s Method</a:t>
            </a:r>
          </a:p>
        </p:txBody>
      </p:sp>
      <p:cxnSp>
        <p:nvCxnSpPr>
          <p:cNvPr id="165" name="Shape 165"/>
          <p:cNvCxnSpPr>
            <a:stCxn id="164" idx="7"/>
            <a:endCxn id="155" idx="1"/>
          </p:cNvCxnSpPr>
          <p:nvPr/>
        </p:nvCxnSpPr>
        <p:spPr>
          <a:xfrm rot="10800000" flipH="1">
            <a:off x="1343440" y="1110587"/>
            <a:ext cx="462600" cy="1239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6" name="Shape 166"/>
          <p:cNvCxnSpPr>
            <a:stCxn id="164" idx="5"/>
            <a:endCxn id="157" idx="1"/>
          </p:cNvCxnSpPr>
          <p:nvPr/>
        </p:nvCxnSpPr>
        <p:spPr>
          <a:xfrm>
            <a:off x="1343440" y="2850482"/>
            <a:ext cx="462600" cy="1182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67" name="Shape 167"/>
          <p:cNvCxnSpPr>
            <a:stCxn id="164" idx="6"/>
            <a:endCxn id="156" idx="1"/>
          </p:cNvCxnSpPr>
          <p:nvPr/>
        </p:nvCxnSpPr>
        <p:spPr>
          <a:xfrm rot="10800000" flipH="1">
            <a:off x="1569525" y="2594784"/>
            <a:ext cx="236400" cy="5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168" name="Shape 168"/>
          <p:cNvGrpSpPr/>
          <p:nvPr/>
        </p:nvGrpSpPr>
        <p:grpSpPr>
          <a:xfrm>
            <a:off x="3650397" y="3774121"/>
            <a:ext cx="389625" cy="517500"/>
            <a:chOff x="3735750" y="3774121"/>
            <a:chExt cx="389625" cy="517500"/>
          </a:xfrm>
        </p:grpSpPr>
        <p:sp>
          <p:nvSpPr>
            <p:cNvPr id="169" name="Shape 169"/>
            <p:cNvSpPr/>
            <p:nvPr/>
          </p:nvSpPr>
          <p:spPr>
            <a:xfrm rot="5400000">
              <a:off x="3646050" y="3863821"/>
              <a:ext cx="517500" cy="3381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3980775" y="3965812"/>
              <a:ext cx="144600" cy="134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1" name="Shape 171"/>
          <p:cNvGrpSpPr/>
          <p:nvPr/>
        </p:nvGrpSpPr>
        <p:grpSpPr>
          <a:xfrm>
            <a:off x="3650394" y="2336012"/>
            <a:ext cx="393265" cy="517500"/>
            <a:chOff x="3735746" y="2336012"/>
            <a:chExt cx="393265" cy="517500"/>
          </a:xfrm>
        </p:grpSpPr>
        <p:sp>
          <p:nvSpPr>
            <p:cNvPr id="172" name="Shape 172"/>
            <p:cNvSpPr/>
            <p:nvPr/>
          </p:nvSpPr>
          <p:spPr>
            <a:xfrm rot="5400000">
              <a:off x="3646046" y="2425712"/>
              <a:ext cx="517500" cy="3381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3984412" y="2533412"/>
              <a:ext cx="144600" cy="134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174" name="Shape 174"/>
          <p:cNvCxnSpPr>
            <a:endCxn id="172" idx="3"/>
          </p:cNvCxnSpPr>
          <p:nvPr/>
        </p:nvCxnSpPr>
        <p:spPr>
          <a:xfrm rot="10800000" flipH="1">
            <a:off x="3401094" y="2594762"/>
            <a:ext cx="249300" cy="10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5" name="Shape 175"/>
          <p:cNvCxnSpPr>
            <a:stCxn id="157" idx="3"/>
            <a:endCxn id="169" idx="3"/>
          </p:cNvCxnSpPr>
          <p:nvPr/>
        </p:nvCxnSpPr>
        <p:spPr>
          <a:xfrm>
            <a:off x="3577032" y="4032867"/>
            <a:ext cx="73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6" name="Shape 176"/>
          <p:cNvCxnSpPr>
            <a:stCxn id="170" idx="6"/>
            <a:endCxn id="177" idx="3"/>
          </p:cNvCxnSpPr>
          <p:nvPr/>
        </p:nvCxnSpPr>
        <p:spPr>
          <a:xfrm rot="10800000" flipH="1">
            <a:off x="4040022" y="3234862"/>
            <a:ext cx="240300" cy="798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8" name="Shape 178"/>
          <p:cNvCxnSpPr>
            <a:stCxn id="173" idx="6"/>
            <a:endCxn id="177" idx="3"/>
          </p:cNvCxnSpPr>
          <p:nvPr/>
        </p:nvCxnSpPr>
        <p:spPr>
          <a:xfrm>
            <a:off x="4043659" y="2600462"/>
            <a:ext cx="236700" cy="634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79" name="Shape 179"/>
          <p:cNvGrpSpPr/>
          <p:nvPr/>
        </p:nvGrpSpPr>
        <p:grpSpPr>
          <a:xfrm>
            <a:off x="3671094" y="848540"/>
            <a:ext cx="393265" cy="517500"/>
            <a:chOff x="3735746" y="2336012"/>
            <a:chExt cx="393265" cy="517500"/>
          </a:xfrm>
        </p:grpSpPr>
        <p:sp>
          <p:nvSpPr>
            <p:cNvPr id="180" name="Shape 180"/>
            <p:cNvSpPr/>
            <p:nvPr/>
          </p:nvSpPr>
          <p:spPr>
            <a:xfrm rot="5400000">
              <a:off x="3646046" y="2425712"/>
              <a:ext cx="517500" cy="3381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984412" y="2533412"/>
              <a:ext cx="144600" cy="134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182" name="Shape 182"/>
          <p:cNvCxnSpPr>
            <a:stCxn id="155" idx="3"/>
            <a:endCxn id="180" idx="3"/>
          </p:cNvCxnSpPr>
          <p:nvPr/>
        </p:nvCxnSpPr>
        <p:spPr>
          <a:xfrm rot="10800000" flipH="1">
            <a:off x="3577034" y="1107340"/>
            <a:ext cx="94200" cy="3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" name="Shape 183"/>
          <p:cNvCxnSpPr>
            <a:stCxn id="181" idx="6"/>
            <a:endCxn id="161" idx="1"/>
          </p:cNvCxnSpPr>
          <p:nvPr/>
        </p:nvCxnSpPr>
        <p:spPr>
          <a:xfrm>
            <a:off x="4064359" y="1112990"/>
            <a:ext cx="630000" cy="1528199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1" name="Shape 161"/>
          <p:cNvSpPr/>
          <p:nvPr/>
        </p:nvSpPr>
        <p:spPr>
          <a:xfrm>
            <a:off x="4694416" y="2447437"/>
            <a:ext cx="389700" cy="387300"/>
          </a:xfrm>
          <a:prstGeom prst="flowChartDelay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 rot="10800000">
            <a:off x="4215368" y="3041125"/>
            <a:ext cx="389400" cy="387300"/>
          </a:xfrm>
          <a:prstGeom prst="flowChartOnlineStorag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stCxn id="161" idx="1"/>
            <a:endCxn id="177" idx="1"/>
          </p:cNvCxnSpPr>
          <p:nvPr/>
        </p:nvCxnSpPr>
        <p:spPr>
          <a:xfrm flipH="1">
            <a:off x="4604716" y="2641087"/>
            <a:ext cx="89700" cy="593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2" name="Shape 162"/>
          <p:cNvSpPr/>
          <p:nvPr/>
        </p:nvSpPr>
        <p:spPr>
          <a:xfrm>
            <a:off x="5325619" y="2287550"/>
            <a:ext cx="1770900" cy="70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Opening &amp; Closing</a:t>
            </a:r>
          </a:p>
        </p:txBody>
      </p:sp>
      <p:cxnSp>
        <p:nvCxnSpPr>
          <p:cNvPr id="185" name="Shape 185"/>
          <p:cNvCxnSpPr>
            <a:stCxn id="162" idx="6"/>
            <a:endCxn id="159" idx="1"/>
          </p:cNvCxnSpPr>
          <p:nvPr/>
        </p:nvCxnSpPr>
        <p:spPr>
          <a:xfrm>
            <a:off x="7096519" y="2641100"/>
            <a:ext cx="231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Algorithm </a:t>
            </a:r>
            <a:r>
              <a:rPr lang="en">
                <a:solidFill>
                  <a:srgbClr val="000000"/>
                </a:solidFill>
              </a:rPr>
              <a:t>Flow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726600" y="4297025"/>
            <a:ext cx="20007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Channel Merging Logic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Analysis of </a:t>
            </a:r>
            <a:r>
              <a:rPr lang="en">
                <a:solidFill>
                  <a:schemeClr val="dk1"/>
                </a:solidFill>
              </a:rPr>
              <a:t>Results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68425"/>
            <a:ext cx="6446299" cy="35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793300" y="4304025"/>
            <a:ext cx="5483100" cy="6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Highest average Jaccard index of each attempted channel merging logic during algorithm 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2" y="638784"/>
            <a:ext cx="2355873" cy="176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37" y="2735397"/>
            <a:ext cx="2355876" cy="176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12425" y="2408100"/>
            <a:ext cx="20019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1800"/>
              <a:t>Ground Truth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00425" y="91221"/>
            <a:ext cx="4045200" cy="623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Discussion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333297" y="3606125"/>
            <a:ext cx="2417379" cy="1225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2"/>
                </a:solidFill>
              </a:rPr>
              <a:t>Overlay </a:t>
            </a:r>
            <a:endParaRPr lang="en" sz="1800" dirty="0" smtClean="0">
              <a:solidFill>
                <a:schemeClr val="dk2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 smtClean="0">
                <a:solidFill>
                  <a:schemeClr val="dk2"/>
                </a:solidFill>
              </a:rPr>
              <a:t>(</a:t>
            </a:r>
            <a:r>
              <a:rPr lang="en" sz="1600" dirty="0">
                <a:solidFill>
                  <a:schemeClr val="dk2"/>
                </a:solidFill>
              </a:rPr>
              <a:t>Green = Ground </a:t>
            </a:r>
            <a:r>
              <a:rPr lang="en" sz="1600" dirty="0" smtClean="0">
                <a:solidFill>
                  <a:schemeClr val="dk2"/>
                </a:solidFill>
              </a:rPr>
              <a:t>Truth,</a:t>
            </a:r>
            <a:br>
              <a:rPr lang="en" sz="1600" dirty="0" smtClean="0">
                <a:solidFill>
                  <a:schemeClr val="dk2"/>
                </a:solidFill>
              </a:rPr>
            </a:br>
            <a:r>
              <a:rPr lang="en" sz="1600" dirty="0" smtClean="0">
                <a:solidFill>
                  <a:schemeClr val="dk2"/>
                </a:solidFill>
              </a:rPr>
              <a:t>Black </a:t>
            </a:r>
            <a:r>
              <a:rPr lang="en" sz="1600" dirty="0">
                <a:solidFill>
                  <a:schemeClr val="dk2"/>
                </a:solidFill>
              </a:rPr>
              <a:t>= Algorithm Output)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12425" y="4503875"/>
            <a:ext cx="23559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Algorithm Output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worked?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Images with fairly high contrast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Lower resolution images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Images that had fairly even color distributions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didn’t work?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Images with low contrast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Higher resolution images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Images with high single color saturation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2468300" y="1312225"/>
            <a:ext cx="2001900" cy="52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Jaccard Index = 0.918</a:t>
            </a:r>
          </a:p>
        </p:txBody>
      </p:sp>
      <p:pic>
        <p:nvPicPr>
          <p:cNvPr id="11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4225" y="1837659"/>
            <a:ext cx="2355876" cy="176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114287" y="1838443"/>
            <a:ext cx="2355876" cy="1766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03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64100" y="743000"/>
            <a:ext cx="8520600" cy="2006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0.497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11700" y="3302381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/>
              <a:t>Our average </a:t>
            </a:r>
            <a:r>
              <a:rPr lang="en" sz="4400" dirty="0" err="1"/>
              <a:t>Jaccard</a:t>
            </a:r>
            <a:r>
              <a:rPr lang="en" sz="4400" dirty="0"/>
              <a:t> Index!!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50" y="1001899"/>
            <a:ext cx="2388525" cy="14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38425" y="3014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Summary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763050" y="754175"/>
            <a:ext cx="7547700" cy="161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Snake method is powerful, but less useful in higher resolution images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l*a*b color space enhances tumor features</a:t>
            </a:r>
          </a:p>
          <a:p>
            <a:pPr marL="457200" lvl="0" indent="-3556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000">
                <a:solidFill>
                  <a:schemeClr val="dk1"/>
                </a:solidFill>
              </a:rPr>
              <a:t>Adaptive Thresholding provided an average Jaccard index of 0.497, and so we failed to accept our hypothesis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38425" y="2327550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Future Scope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763050" y="2932650"/>
            <a:ext cx="7547700" cy="200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en" sz="2000" dirty="0">
                <a:solidFill>
                  <a:schemeClr val="dk2"/>
                </a:solidFill>
              </a:rPr>
              <a:t>Combine merits of texture extraction and better segmentation from other 2 algorithms to proposed one.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en" sz="2000" dirty="0">
                <a:solidFill>
                  <a:schemeClr val="dk2"/>
                </a:solidFill>
              </a:rPr>
              <a:t>Adjust filter parameters to adapt to image size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en" sz="2000" dirty="0">
                <a:solidFill>
                  <a:schemeClr val="dk2"/>
                </a:solidFill>
              </a:rPr>
              <a:t>Use color space threshold to eliminate </a:t>
            </a:r>
            <a:r>
              <a:rPr lang="en" sz="2000" dirty="0" err="1">
                <a:solidFill>
                  <a:schemeClr val="dk2"/>
                </a:solidFill>
              </a:rPr>
              <a:t>dermoscopic</a:t>
            </a:r>
            <a:r>
              <a:rPr lang="en" sz="2000" dirty="0">
                <a:solidFill>
                  <a:schemeClr val="dk2"/>
                </a:solidFill>
              </a:rPr>
              <a:t> periphery</a:t>
            </a:r>
          </a:p>
          <a:p>
            <a:pPr marL="457200" lvl="0" indent="-355600" rtl="0">
              <a:spcBef>
                <a:spcPts val="0"/>
              </a:spcBef>
              <a:buClr>
                <a:schemeClr val="dk2"/>
              </a:buClr>
              <a:buSzPct val="100000"/>
              <a:buChar char="-"/>
            </a:pPr>
            <a:r>
              <a:rPr lang="en" sz="2000" dirty="0">
                <a:solidFill>
                  <a:schemeClr val="dk2"/>
                </a:solidFill>
              </a:rPr>
              <a:t>Consider using fixed luminance instead of individual color channels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2085450" y="1600750"/>
            <a:ext cx="4799100" cy="88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>
                <a:latin typeface="Open Sans"/>
                <a:ea typeface="Open Sans"/>
                <a:cs typeface="Open Sans"/>
                <a:sym typeface="Open Sans"/>
              </a:rPr>
              <a:t>QUESTIONS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000">
                <a:latin typeface="Open Sans"/>
                <a:ea typeface="Open Sans"/>
                <a:cs typeface="Open Sans"/>
                <a:sym typeface="Open Sans"/>
              </a:rPr>
              <a:t>in our Vision?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l="8226" t="7219" r="9663" b="6886"/>
          <a:stretch/>
        </p:blipFill>
        <p:spPr>
          <a:xfrm>
            <a:off x="5074920" y="1847088"/>
            <a:ext cx="585216" cy="6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 descr="blinking_eye_animation_by_1upyoshi-d4ni0dp.gif"/>
          <p:cNvPicPr preferRelativeResize="0"/>
          <p:nvPr/>
        </p:nvPicPr>
        <p:blipFill rotWithShape="1">
          <a:blip r:embed="rId4">
            <a:alphaModFix/>
          </a:blip>
          <a:srcRect l="23620" t="24803" r="32377" b="41569"/>
          <a:stretch/>
        </p:blipFill>
        <p:spPr>
          <a:xfrm>
            <a:off x="4070750" y="3354499"/>
            <a:ext cx="1111074" cy="76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Problem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/>
              <a:t>Malignant melanoma</a:t>
            </a:r>
            <a:r>
              <a:rPr lang="en" sz="2000"/>
              <a:t>, is a type of cancer that develops from the pigment-containing cells known as melanocytes. </a:t>
            </a:r>
          </a:p>
          <a:p>
            <a:pPr lvl="0" algn="r" rtl="0">
              <a:spcBef>
                <a:spcPts val="0"/>
              </a:spcBef>
              <a:buNone/>
            </a:pPr>
            <a:endParaRPr/>
          </a:p>
          <a:p>
            <a:pPr lvl="0" algn="r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r>
              <a:rPr lang="en" sz="1400"/>
              <a:t>      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3" y="2106475"/>
            <a:ext cx="2823150" cy="21192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3334500" y="2106475"/>
            <a:ext cx="5497800" cy="2119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</a:t>
            </a:r>
            <a:r>
              <a:rPr lang="en" sz="2000" b="1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surgery or radiotherapy</a:t>
            </a:r>
            <a:r>
              <a:rPr lang="en" sz="20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exact identification of cancerous regions is necessary.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Identification and categorization</a:t>
            </a:r>
            <a:r>
              <a:rPr lang="en" sz="20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skin lesions is typically </a:t>
            </a:r>
            <a:r>
              <a:rPr lang="en" sz="2000" b="1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performed by dermatologists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process is both </a:t>
            </a:r>
            <a:r>
              <a:rPr lang="en" sz="2000" b="1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tedious and time consuming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311700" y="4225700"/>
            <a:ext cx="2823300" cy="8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Dermoscopy of malignant melanoma</a:t>
            </a:r>
          </a:p>
        </p:txBody>
      </p:sp>
      <p:sp>
        <p:nvSpPr>
          <p:cNvPr id="7" name="Shape 82"/>
          <p:cNvSpPr txBox="1"/>
          <p:nvPr/>
        </p:nvSpPr>
        <p:spPr>
          <a:xfrm>
            <a:off x="3334342" y="4370832"/>
            <a:ext cx="5497957" cy="6506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000" dirty="0" err="1">
                <a:latin typeface="Times New Roman" charset="0"/>
                <a:ea typeface="Times New Roman" charset="0"/>
                <a:cs typeface="Times New Roman" charset="0"/>
              </a:rPr>
              <a:t>Celebi</a:t>
            </a:r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, M., Wen, Q., </a:t>
            </a:r>
            <a:r>
              <a:rPr lang="en-US" sz="1000" dirty="0" err="1">
                <a:latin typeface="Times New Roman" charset="0"/>
                <a:ea typeface="Times New Roman" charset="0"/>
                <a:cs typeface="Times New Roman" charset="0"/>
              </a:rPr>
              <a:t>Iyatomi</a:t>
            </a:r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, H., Shimizu, K., Zhou, H., &amp; Schaefer, G. (2015). A State-of-the-Art Survey on Lesion Border Detection in </a:t>
            </a:r>
            <a:r>
              <a:rPr lang="en-US" sz="1000" dirty="0" err="1">
                <a:latin typeface="Times New Roman" charset="0"/>
                <a:ea typeface="Times New Roman" charset="0"/>
                <a:cs typeface="Times New Roman" charset="0"/>
              </a:rPr>
              <a:t>Dermoscopy</a:t>
            </a:r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 Images. </a:t>
            </a:r>
            <a:r>
              <a:rPr lang="en-US" sz="1000" i="1" dirty="0" err="1">
                <a:latin typeface="Times New Roman" charset="0"/>
                <a:ea typeface="Times New Roman" charset="0"/>
                <a:cs typeface="Times New Roman" charset="0"/>
              </a:rPr>
              <a:t>Dermoscopy</a:t>
            </a:r>
            <a:r>
              <a:rPr lang="en-US" sz="1000" i="1" dirty="0">
                <a:latin typeface="Times New Roman" charset="0"/>
                <a:ea typeface="Times New Roman" charset="0"/>
                <a:cs typeface="Times New Roman" charset="0"/>
              </a:rPr>
              <a:t> Image Analysis</a:t>
            </a:r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, 97-129. http://</a:t>
            </a:r>
            <a:r>
              <a:rPr lang="en-US" sz="1000" dirty="0" err="1">
                <a:latin typeface="Times New Roman" charset="0"/>
                <a:ea typeface="Times New Roman" charset="0"/>
                <a:cs typeface="Times New Roman" charset="0"/>
              </a:rPr>
              <a:t>dx.doi.org</a:t>
            </a:r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/10.1201/b19107-5</a:t>
            </a:r>
            <a:endParaRPr lang="en" sz="1000" dirty="0">
              <a:solidFill>
                <a:schemeClr val="dk2"/>
              </a:solidFill>
              <a:latin typeface="Times New Roman" charset="0"/>
              <a:ea typeface="Times New Roman" charset="0"/>
              <a:cs typeface="Times New Roman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Significance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5388150" y="795165"/>
            <a:ext cx="3444000" cy="365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Misdiagnosis or insufficient diagnosis can lead to...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 dirty="0"/>
              <a:t>Patient anxiety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 dirty="0"/>
              <a:t>Unnecessary procedures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000" dirty="0"/>
              <a:t>Incomplete removal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There is a clear need for robust segmentation algorithms to automatically determine the extent of skin lesions</a:t>
            </a: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l="9583" t="7034" r="4313" b="12104"/>
          <a:stretch/>
        </p:blipFill>
        <p:spPr>
          <a:xfrm>
            <a:off x="311700" y="1173945"/>
            <a:ext cx="5076450" cy="294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602736" y="4481334"/>
            <a:ext cx="52294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Cancer.org</a:t>
            </a:r>
            <a:r>
              <a:rPr lang="en-US" sz="10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 Key Statistics for melanoma skin cancer: </a:t>
            </a:r>
            <a:r>
              <a:rPr lang="en-US" sz="10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  <a:hlinkClick r:id="rId4"/>
              </a:rPr>
              <a:t>http://www.cancer.org/cancer/skincancer-melanoma/detailedguide/melanoma-skin-cancer-key-statistics</a:t>
            </a:r>
            <a:r>
              <a:rPr lang="en-US" sz="10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, 20th May, </a:t>
            </a:r>
            <a:r>
              <a:rPr lang="en-US" sz="10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2016</a:t>
            </a:r>
          </a:p>
          <a:p>
            <a:r>
              <a:rPr lang="en-US" sz="1000" dirty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http://</a:t>
            </a:r>
            <a:r>
              <a:rPr lang="en-US" sz="10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www.cancer.org</a:t>
            </a:r>
            <a:r>
              <a:rPr lang="en-US" sz="10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0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myacs</a:t>
            </a:r>
            <a:r>
              <a:rPr lang="en-US" sz="10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/eastern/</a:t>
            </a:r>
            <a:r>
              <a:rPr lang="en-US" sz="10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areahighlights</a:t>
            </a:r>
            <a:r>
              <a:rPr lang="en-US" sz="10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/</a:t>
            </a:r>
            <a:r>
              <a:rPr lang="en-US" sz="10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cancernynj</a:t>
            </a:r>
            <a:r>
              <a:rPr lang="en-US" sz="10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-news-new-</a:t>
            </a:r>
            <a:r>
              <a:rPr lang="en-US" sz="1000" dirty="0" err="1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york</a:t>
            </a:r>
            <a:r>
              <a:rPr lang="en-US" sz="1000" dirty="0" smtClean="0">
                <a:solidFill>
                  <a:schemeClr val="bg2"/>
                </a:solidFill>
                <a:latin typeface="Times New Roman" charset="0"/>
                <a:ea typeface="Times New Roman" charset="0"/>
                <a:cs typeface="Times New Roman" charset="0"/>
              </a:rPr>
              <a:t>-tanning-troubles</a:t>
            </a:r>
            <a:endParaRPr lang="en-US" sz="1000" dirty="0">
              <a:solidFill>
                <a:schemeClr val="bg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73375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Hindrance</a:t>
            </a:r>
            <a:r>
              <a:rPr lang="en"/>
              <a:t> to Robustness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96900" cy="352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000" dirty="0"/>
              <a:t>Hair is often detected as an edge.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000" dirty="0"/>
              <a:t>Low contrast between skin and lesion makes segmentation difficult.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000" dirty="0"/>
              <a:t>Artifacts in the image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charset="0"/>
              <a:buChar char="•"/>
            </a:pPr>
            <a:r>
              <a:rPr lang="en" sz="2000" dirty="0"/>
              <a:t>Stickers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charset="0"/>
              <a:buChar char="•"/>
            </a:pPr>
            <a:r>
              <a:rPr lang="en" sz="2000" dirty="0"/>
              <a:t>Dark Regions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charset="0"/>
              <a:buChar char="•"/>
            </a:pPr>
            <a:r>
              <a:rPr lang="en" sz="2000" dirty="0"/>
              <a:t>Lines</a:t>
            </a:r>
          </a:p>
          <a:p>
            <a: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 charset="0"/>
              <a:buChar char="o"/>
            </a:pPr>
            <a:r>
              <a:rPr lang="en" sz="2000" dirty="0"/>
              <a:t>Image resolution variation</a:t>
            </a: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52694"/>
          <a:stretch/>
        </p:blipFill>
        <p:spPr>
          <a:xfrm>
            <a:off x="4633687" y="2170051"/>
            <a:ext cx="4283224" cy="17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4833925" y="3896875"/>
            <a:ext cx="3959400" cy="97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Margarida </a:t>
            </a:r>
            <a:r>
              <a:rPr lang="en" sz="10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Silveira</a:t>
            </a:r>
            <a:r>
              <a:rPr lang="en" sz="1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Jacinto C. </a:t>
            </a:r>
            <a:r>
              <a:rPr lang="en" sz="10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Nascimento</a:t>
            </a:r>
            <a:r>
              <a:rPr lang="en" sz="1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Jorge S. Marques, André R. S. </a:t>
            </a:r>
            <a:r>
              <a:rPr lang="en" sz="10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Marçal</a:t>
            </a:r>
            <a:r>
              <a:rPr lang="en" sz="1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Teresa </a:t>
            </a:r>
            <a:r>
              <a:rPr lang="en" sz="10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Mendonça</a:t>
            </a:r>
            <a:r>
              <a:rPr lang="en" sz="1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Syogo</a:t>
            </a:r>
            <a:r>
              <a:rPr lang="en" sz="1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Yamauchi, </a:t>
            </a:r>
            <a:r>
              <a:rPr lang="en" sz="10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Junji</a:t>
            </a:r>
            <a:r>
              <a:rPr lang="en" sz="1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Maeda, and Jorge </a:t>
            </a:r>
            <a:r>
              <a:rPr lang="en" sz="10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Rozeira</a:t>
            </a:r>
            <a:r>
              <a:rPr lang="en" sz="1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“Comparison of Segmentation Methods for Melanoma Diagnosis in </a:t>
            </a:r>
            <a:r>
              <a:rPr lang="en" sz="1000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Dermoscopy</a:t>
            </a:r>
            <a:r>
              <a:rPr lang="en" sz="1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Images”, IEEE JOURNAL OF SELECTED TOPICS IN SIGNAL PROCESSING, VOL. 3, NO. 1, FEBRUARY 2009.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275" y="1181750"/>
            <a:ext cx="1667403" cy="111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2000" y="1181750"/>
            <a:ext cx="1482165" cy="11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65500" y="293600"/>
            <a:ext cx="4045200" cy="619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Prior Art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4939500" y="574700"/>
            <a:ext cx="3837000" cy="41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3333"/>
              <a:buFont typeface="Arial"/>
              <a:buNone/>
            </a:pPr>
            <a:endParaRPr sz="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n" b="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 et al. </a:t>
            </a:r>
            <a:r>
              <a:rPr lang="en" b="1" u="sng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2016:</a:t>
            </a:r>
          </a:p>
          <a:p>
            <a:pPr marL="123825" lvl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</a:pPr>
            <a:r>
              <a:rPr lang="en-US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Deformable Model based</a:t>
            </a:r>
          </a:p>
          <a:p>
            <a:pPr marL="123825" lvl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</a:pPr>
            <a:r>
              <a:rPr lang="en-US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</a:t>
            </a: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Pre-processing</a:t>
            </a:r>
          </a:p>
          <a:p>
            <a:pPr marL="123825" lvl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</a:pPr>
            <a:r>
              <a:rPr lang="en-US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</a:t>
            </a: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three color 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channels</a:t>
            </a:r>
            <a:endParaRPr lang="en-US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3825" lvl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</a:pPr>
            <a:r>
              <a:rPr lang="en-US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Interoperates between channels for region growing</a:t>
            </a:r>
            <a:endParaRPr lang="en" dirty="0" smtClea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3825" lvl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</a:pPr>
            <a:r>
              <a:rPr lang="en-US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</a:t>
            </a:r>
          </a:p>
          <a:p>
            <a:pPr marL="123825" lvl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Times New Roman"/>
            </a:pPr>
            <a:r>
              <a:rPr lang="en-US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Outperformed </a:t>
            </a: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Wong et al., 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GVF</a:t>
            </a:r>
            <a:r>
              <a:rPr lang="en-US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snakes</a:t>
            </a:r>
            <a:r>
              <a:rPr lang="en-US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color clustering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References:</a:t>
            </a:r>
          </a:p>
          <a:p>
            <a:pPr marL="457200" lvl="0" indent="-2730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</a:pP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 </a:t>
            </a:r>
            <a:r>
              <a:rPr lang="en" sz="7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Nascimento</a:t>
            </a: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J. S. Marques, “Adaptive snakes using the </a:t>
            </a:r>
            <a:r>
              <a:rPr lang="en" sz="7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algorithm,” IEEE Trans. Image Process., vol. 14, pp. 1678–1686, 2005.</a:t>
            </a:r>
          </a:p>
          <a:p>
            <a:pPr marL="457200" lvl="0" indent="-2730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</a:pP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Y. Q. Chen, M. S. Nixon, and D. W. Thomas, “Statistical geometrical features for texture classification,” Pattern </a:t>
            </a:r>
            <a:r>
              <a:rPr lang="en" sz="7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</a:t>
            </a: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., vol. 28, no. 4, pp. 537–552, 1995.</a:t>
            </a:r>
          </a:p>
          <a:p>
            <a:pPr marL="457200" lvl="0" indent="-2730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</a:pP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Zhen Ma and Joao Manuel R. S. Tavares, “A Novel Approach to Segment Skin Lesions in </a:t>
            </a:r>
            <a:r>
              <a:rPr lang="en" sz="7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Dermoscopic</a:t>
            </a: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Images Based on a Deformable Model”, IEEE JOURNAL OF BIOMEDICAL AND HEALTH INFORMATICS, VOL. 20, NO. 2, MARCH 2016.</a:t>
            </a:r>
          </a:p>
          <a:p>
            <a:pPr marL="457200" lvl="0" indent="-2730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</a:pP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Wong, J. </a:t>
            </a:r>
            <a:r>
              <a:rPr lang="en" sz="7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Scharcanski</a:t>
            </a: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P. </a:t>
            </a:r>
            <a:r>
              <a:rPr lang="en" sz="7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Fieguth</a:t>
            </a:r>
            <a:r>
              <a:rPr lang="en" sz="7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Automatic skin lesion segmentation via iterative stochastic region merging. IEEE Transactions on Information Technology in Biomedicine, 15(2011),pp.929-936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428325" y="912800"/>
            <a:ext cx="3604200" cy="39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u="sng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Nascimento</a:t>
            </a:r>
            <a:r>
              <a:rPr lang="en" sz="1800" u="sng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al. 2015:</a:t>
            </a:r>
          </a:p>
          <a:p>
            <a:pPr marL="457200" lvl="0" indent="-342900" rtl="0">
              <a:spcBef>
                <a:spcPts val="0"/>
              </a:spcBef>
              <a:buClr>
                <a:schemeClr val="lt2"/>
              </a:buClr>
              <a:buSzPct val="100000"/>
              <a:buFont typeface="Source Sans Pro"/>
              <a:buChar char="●"/>
            </a:pPr>
            <a:r>
              <a:rPr lang="en"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Adaptive Snake</a:t>
            </a:r>
          </a:p>
          <a:p>
            <a:pPr marL="457200" lvl="0" indent="-342900" rtl="0">
              <a:spcBef>
                <a:spcPts val="0"/>
              </a:spcBef>
              <a:buClr>
                <a:schemeClr val="lt2"/>
              </a:buClr>
              <a:buSzPct val="100000"/>
              <a:buFont typeface="Source Sans Pro"/>
              <a:buChar char="●"/>
            </a:pPr>
            <a:r>
              <a:rPr lang="en"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Estimation-Maximization</a:t>
            </a:r>
          </a:p>
          <a:p>
            <a:pPr marL="457200" lvl="0" indent="-342900" rtl="0">
              <a:spcBef>
                <a:spcPts val="0"/>
              </a:spcBef>
              <a:buClr>
                <a:schemeClr val="lt2"/>
              </a:buClr>
              <a:buSzPct val="100000"/>
              <a:buFont typeface="Source Sans Pro"/>
              <a:buChar char="●"/>
            </a:pPr>
            <a:r>
              <a:rPr lang="en"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Maximum a posteriori criterion</a:t>
            </a:r>
          </a:p>
          <a:p>
            <a:pPr marL="457200" lvl="0" indent="-342900" rtl="0">
              <a:spcBef>
                <a:spcPts val="0"/>
              </a:spcBef>
              <a:buClr>
                <a:schemeClr val="lt2"/>
              </a:buClr>
              <a:buSzPct val="100000"/>
              <a:buFont typeface="Source Sans Pro"/>
              <a:buChar char="●"/>
            </a:pPr>
            <a:r>
              <a:rPr lang="en"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Iterative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u="sng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Wong et al. 2011:</a:t>
            </a:r>
          </a:p>
          <a:p>
            <a:pPr marL="457200" lvl="0" indent="-342900" rtl="0">
              <a:spcBef>
                <a:spcPts val="0"/>
              </a:spcBef>
              <a:buClr>
                <a:schemeClr val="lt2"/>
              </a:buClr>
              <a:buSzPct val="100000"/>
              <a:buFont typeface="Source Sans Pro"/>
              <a:buChar char="●"/>
            </a:pPr>
            <a:r>
              <a:rPr lang="en"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Iterative stochastic region growing</a:t>
            </a:r>
          </a:p>
          <a:p>
            <a:pPr marL="457200" lvl="0" indent="-342900" rtl="0">
              <a:spcBef>
                <a:spcPts val="0"/>
              </a:spcBef>
              <a:buClr>
                <a:schemeClr val="lt2"/>
              </a:buClr>
              <a:buSzPct val="100000"/>
              <a:buFont typeface="Source Sans Pro"/>
              <a:buChar char="●"/>
            </a:pPr>
            <a:r>
              <a:rPr lang="en"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Stochastic: Markov Random Fields</a:t>
            </a:r>
          </a:p>
          <a:p>
            <a:pPr marL="457200" lvl="0" indent="-342900" rtl="0">
              <a:spcBef>
                <a:spcPts val="0"/>
              </a:spcBef>
              <a:buClr>
                <a:schemeClr val="lt2"/>
              </a:buClr>
              <a:buSzPct val="100000"/>
              <a:buFont typeface="Source Sans Pro"/>
              <a:buChar char="●"/>
            </a:pPr>
            <a:r>
              <a:rPr lang="en"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Local spatial interactions and densities</a:t>
            </a:r>
          </a:p>
          <a:p>
            <a:pPr marL="457200" lvl="0" indent="-342900" rtl="0">
              <a:spcBef>
                <a:spcPts val="0"/>
              </a:spcBef>
              <a:buClr>
                <a:schemeClr val="lt2"/>
              </a:buClr>
              <a:buSzPct val="100000"/>
              <a:buFont typeface="Source Sans Pro"/>
              <a:buChar char="●"/>
            </a:pPr>
            <a:r>
              <a:rPr lang="en" sz="1800" dirty="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Outperformed GVF and level set active contours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90250" y="373950"/>
            <a:ext cx="5604000" cy="583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accent6"/>
                </a:solidFill>
              </a:rPr>
              <a:t>Experiment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4294967295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endParaRPr sz="1800">
              <a:solidFill>
                <a:srgbClr val="000000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925" y="365875"/>
            <a:ext cx="2921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125" y="2644775"/>
            <a:ext cx="2894142" cy="215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490250" y="948675"/>
            <a:ext cx="4045200" cy="401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2016 ISBI Skin Lesion Analysis Towards Melanoma Detection Challenge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RGB color dermoscopic image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Ground truth manually drawn by dermatologists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900 images and corresponding ground truths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Training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 randomly selected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Testing</a:t>
            </a:r>
          </a:p>
          <a:p>
            <a:pPr marL="457200" lvl="0" indent="-342900" rtl="0">
              <a:spcBef>
                <a:spcPts val="0"/>
              </a:spcBef>
              <a:buClr>
                <a:schemeClr val="lt1"/>
              </a:buClr>
              <a:buSzPct val="100000"/>
              <a:buFont typeface="Source Sans Pro"/>
              <a:buChar char="-"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 different randomly selected images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Experiment</a:t>
            </a:r>
            <a:r>
              <a:rPr lang="en" dirty="0"/>
              <a:t> Continued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068425"/>
            <a:ext cx="4047300" cy="2886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en" sz="2000" dirty="0">
                <a:solidFill>
                  <a:schemeClr val="accent1"/>
                </a:solidFill>
              </a:rPr>
              <a:t>Documentation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Parameters and values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Ground truth mask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Automatically generated mask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 err="1"/>
              <a:t>Jaccard</a:t>
            </a:r>
            <a:r>
              <a:rPr lang="en" dirty="0"/>
              <a:t> index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Used to rank team algorithm effectiveness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Highest ranking team achieved and average index of 0.843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785000" y="1068425"/>
            <a:ext cx="4047300" cy="213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</a:rPr>
              <a:t>Training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Optimize parameters for highest average </a:t>
            </a:r>
            <a:r>
              <a:rPr lang="en" dirty="0" err="1"/>
              <a:t>Jaccard</a:t>
            </a:r>
            <a:r>
              <a:rPr lang="en" dirty="0"/>
              <a:t> index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/>
                </a:solidFill>
              </a:rPr>
              <a:t>Testing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Use optimized algorithm to generate automatic masks and record the average </a:t>
            </a:r>
            <a:r>
              <a:rPr lang="en" dirty="0" err="1"/>
              <a:t>Jaccard</a:t>
            </a:r>
            <a:r>
              <a:rPr lang="en" dirty="0"/>
              <a:t> index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t="20647"/>
          <a:stretch/>
        </p:blipFill>
        <p:spPr>
          <a:xfrm>
            <a:off x="5173525" y="3202325"/>
            <a:ext cx="2182749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67050" y="3946225"/>
            <a:ext cx="9013200" cy="113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Hypothesis: By combining adaptive thresholding and connected component analysis, a Jaccard index of at least 0.843 will be achieved across the test image set.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7356275" y="3202325"/>
            <a:ext cx="1087500" cy="62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i="1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≤ J ≤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Proposed </a:t>
            </a:r>
            <a:r>
              <a:rPr lang="en">
                <a:solidFill>
                  <a:schemeClr val="dk1"/>
                </a:solidFill>
              </a:rPr>
              <a:t>Algorithm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1625"/>
            <a:ext cx="9143999" cy="232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923200" y="210725"/>
            <a:ext cx="2078400" cy="46071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0" y="919500"/>
            <a:ext cx="9144000" cy="316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50" y="1823561"/>
            <a:ext cx="1771001" cy="1329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635" y="353843"/>
            <a:ext cx="1771001" cy="13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635" y="1815854"/>
            <a:ext cx="1771001" cy="132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3636" y="3334989"/>
            <a:ext cx="1771001" cy="13294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89400" y="4374650"/>
            <a:ext cx="1770900" cy="3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Input Image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660725" y="4213850"/>
            <a:ext cx="16452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RGB Channel Extraction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2162000" y="1859625"/>
            <a:ext cx="3387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162000" y="2313950"/>
            <a:ext cx="3387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G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2162000" y="2749525"/>
            <a:ext cx="338700" cy="3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132" name="Shape 132"/>
          <p:cNvSpPr/>
          <p:nvPr/>
        </p:nvSpPr>
        <p:spPr>
          <a:xfrm>
            <a:off x="7448400" y="2129800"/>
            <a:ext cx="1543800" cy="707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Otsu’s Method</a:t>
            </a:r>
          </a:p>
        </p:txBody>
      </p:sp>
      <p:sp>
        <p:nvSpPr>
          <p:cNvPr id="133" name="Shape 133"/>
          <p:cNvSpPr/>
          <p:nvPr/>
        </p:nvSpPr>
        <p:spPr>
          <a:xfrm>
            <a:off x="2752962" y="1918850"/>
            <a:ext cx="2078400" cy="1111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Mean Filter &amp; Equalization</a:t>
            </a:r>
          </a:p>
        </p:txBody>
      </p:sp>
      <p:cxnSp>
        <p:nvCxnSpPr>
          <p:cNvPr id="134" name="Shape 134"/>
          <p:cNvCxnSpPr>
            <a:stCxn id="123" idx="3"/>
            <a:endCxn id="129" idx="1"/>
          </p:cNvCxnSpPr>
          <p:nvPr/>
        </p:nvCxnSpPr>
        <p:spPr>
          <a:xfrm rot="10800000" flipH="1">
            <a:off x="1860351" y="2023294"/>
            <a:ext cx="301500" cy="465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5" name="Shape 135"/>
          <p:cNvCxnSpPr>
            <a:stCxn id="123" idx="3"/>
            <a:endCxn id="130" idx="1"/>
          </p:cNvCxnSpPr>
          <p:nvPr/>
        </p:nvCxnSpPr>
        <p:spPr>
          <a:xfrm rot="10800000" flipH="1">
            <a:off x="1860351" y="2477494"/>
            <a:ext cx="301500" cy="1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6" name="Shape 136"/>
          <p:cNvCxnSpPr>
            <a:stCxn id="123" idx="3"/>
            <a:endCxn id="131" idx="1"/>
          </p:cNvCxnSpPr>
          <p:nvPr/>
        </p:nvCxnSpPr>
        <p:spPr>
          <a:xfrm>
            <a:off x="1860351" y="2488294"/>
            <a:ext cx="301500" cy="424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" name="Shape 137"/>
          <p:cNvCxnSpPr>
            <a:stCxn id="129" idx="3"/>
            <a:endCxn id="133" idx="1"/>
          </p:cNvCxnSpPr>
          <p:nvPr/>
        </p:nvCxnSpPr>
        <p:spPr>
          <a:xfrm>
            <a:off x="2500700" y="2023275"/>
            <a:ext cx="556500" cy="58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8" name="Shape 138"/>
          <p:cNvCxnSpPr>
            <a:stCxn id="130" idx="3"/>
            <a:endCxn id="133" idx="2"/>
          </p:cNvCxnSpPr>
          <p:nvPr/>
        </p:nvCxnSpPr>
        <p:spPr>
          <a:xfrm rot="10800000" flipH="1">
            <a:off x="2500700" y="2474300"/>
            <a:ext cx="252300" cy="3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9" name="Shape 139"/>
          <p:cNvCxnSpPr>
            <a:stCxn id="131" idx="3"/>
            <a:endCxn id="133" idx="3"/>
          </p:cNvCxnSpPr>
          <p:nvPr/>
        </p:nvCxnSpPr>
        <p:spPr>
          <a:xfrm rot="10800000" flipH="1">
            <a:off x="2500700" y="2867275"/>
            <a:ext cx="556500" cy="45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0" name="Shape 140"/>
          <p:cNvCxnSpPr>
            <a:stCxn id="133" idx="7"/>
            <a:endCxn id="124" idx="1"/>
          </p:cNvCxnSpPr>
          <p:nvPr/>
        </p:nvCxnSpPr>
        <p:spPr>
          <a:xfrm rot="10800000" flipH="1">
            <a:off x="4526987" y="1018681"/>
            <a:ext cx="556500" cy="1062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1" name="Shape 141"/>
          <p:cNvCxnSpPr>
            <a:stCxn id="133" idx="6"/>
            <a:endCxn id="125" idx="1"/>
          </p:cNvCxnSpPr>
          <p:nvPr/>
        </p:nvCxnSpPr>
        <p:spPr>
          <a:xfrm>
            <a:off x="4831362" y="2474450"/>
            <a:ext cx="252300" cy="6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2" name="Shape 142"/>
          <p:cNvCxnSpPr>
            <a:stCxn id="133" idx="5"/>
            <a:endCxn id="126" idx="1"/>
          </p:cNvCxnSpPr>
          <p:nvPr/>
        </p:nvCxnSpPr>
        <p:spPr>
          <a:xfrm>
            <a:off x="4526987" y="2867318"/>
            <a:ext cx="556500" cy="1132499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3" name="Shape 143"/>
          <p:cNvCxnSpPr>
            <a:stCxn id="125" idx="3"/>
            <a:endCxn id="132" idx="2"/>
          </p:cNvCxnSpPr>
          <p:nvPr/>
        </p:nvCxnSpPr>
        <p:spPr>
          <a:xfrm>
            <a:off x="6854637" y="2480569"/>
            <a:ext cx="593700" cy="2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4" name="Shape 144"/>
          <p:cNvCxnSpPr>
            <a:stCxn id="124" idx="3"/>
            <a:endCxn id="132" idx="1"/>
          </p:cNvCxnSpPr>
          <p:nvPr/>
        </p:nvCxnSpPr>
        <p:spPr>
          <a:xfrm>
            <a:off x="6854637" y="1018556"/>
            <a:ext cx="819900" cy="1214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5" name="Shape 145"/>
          <p:cNvCxnSpPr>
            <a:stCxn id="126" idx="3"/>
            <a:endCxn id="132" idx="3"/>
          </p:cNvCxnSpPr>
          <p:nvPr/>
        </p:nvCxnSpPr>
        <p:spPr>
          <a:xfrm rot="10800000" flipH="1">
            <a:off x="6854637" y="2733400"/>
            <a:ext cx="819900" cy="1266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6" name="Shape 146"/>
          <p:cNvSpPr txBox="1"/>
          <p:nvPr/>
        </p:nvSpPr>
        <p:spPr>
          <a:xfrm>
            <a:off x="3187550" y="4103600"/>
            <a:ext cx="1586100" cy="92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Artifact removal and filtering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491900" y="4213850"/>
            <a:ext cx="14568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Adaptive thresholding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Algorithm </a:t>
            </a:r>
            <a:r>
              <a:rPr lang="en">
                <a:solidFill>
                  <a:srgbClr val="000000"/>
                </a:solidFill>
              </a:rPr>
              <a:t>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873</Words>
  <Application>Microsoft Office PowerPoint</Application>
  <PresentationFormat>On-screen Show (16:9)</PresentationFormat>
  <Paragraphs>134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plum</vt:lpstr>
      <vt:lpstr>Segmentation of Skin Lesions Using Combined Adaptive Thresholding and Connected Component Analysis</vt:lpstr>
      <vt:lpstr>Problem</vt:lpstr>
      <vt:lpstr>Significance</vt:lpstr>
      <vt:lpstr>Hindrance to Robustness</vt:lpstr>
      <vt:lpstr>Prior Art</vt:lpstr>
      <vt:lpstr>Experiment</vt:lpstr>
      <vt:lpstr>Experiment Continued</vt:lpstr>
      <vt:lpstr>Proposed Algorithm</vt:lpstr>
      <vt:lpstr>Algorithm Flow</vt:lpstr>
      <vt:lpstr>Algorithm Flow</vt:lpstr>
      <vt:lpstr>Analysis of Results</vt:lpstr>
      <vt:lpstr>Discussion</vt:lpstr>
      <vt:lpstr>0.497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of Skin Lesions Using Combined Adaptive Thresholding and Connected Component Analysis</dc:title>
  <cp:lastModifiedBy>HP</cp:lastModifiedBy>
  <cp:revision>6</cp:revision>
  <dcterms:modified xsi:type="dcterms:W3CDTF">2016-12-06T11:10:04Z</dcterms:modified>
</cp:coreProperties>
</file>